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0" r:id="rId2"/>
    <p:sldId id="256" r:id="rId3"/>
    <p:sldId id="258" r:id="rId4"/>
    <p:sldId id="259" r:id="rId5"/>
    <p:sldId id="263" r:id="rId6"/>
    <p:sldId id="273" r:id="rId7"/>
    <p:sldId id="279" r:id="rId8"/>
    <p:sldId id="278" r:id="rId9"/>
    <p:sldId id="280" r:id="rId10"/>
    <p:sldId id="281" r:id="rId11"/>
    <p:sldId id="291" r:id="rId12"/>
    <p:sldId id="293" r:id="rId13"/>
    <p:sldId id="294" r:id="rId14"/>
    <p:sldId id="268" r:id="rId15"/>
    <p:sldId id="295" r:id="rId16"/>
    <p:sldId id="284" r:id="rId17"/>
    <p:sldId id="292" r:id="rId18"/>
    <p:sldId id="277" r:id="rId19"/>
    <p:sldId id="274" r:id="rId20"/>
    <p:sldId id="282" r:id="rId21"/>
    <p:sldId id="275" r:id="rId22"/>
    <p:sldId id="296" r:id="rId23"/>
    <p:sldId id="267" r:id="rId24"/>
    <p:sldId id="270" r:id="rId25"/>
    <p:sldId id="271" r:id="rId26"/>
    <p:sldId id="286" r:id="rId27"/>
    <p:sldId id="288" r:id="rId28"/>
    <p:sldId id="299" r:id="rId29"/>
    <p:sldId id="300" r:id="rId30"/>
    <p:sldId id="276" r:id="rId31"/>
    <p:sldId id="297" r:id="rId32"/>
    <p:sldId id="301" r:id="rId33"/>
    <p:sldId id="265" r:id="rId34"/>
    <p:sldId id="285" r:id="rId35"/>
    <p:sldId id="272" r:id="rId36"/>
    <p:sldId id="261" r:id="rId37"/>
    <p:sldId id="302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정웅" initials="김정" lastIdx="1" clrIdx="0">
    <p:extLst>
      <p:ext uri="{19B8F6BF-5375-455C-9EA6-DF929625EA0E}">
        <p15:presenceInfo xmlns:p15="http://schemas.microsoft.com/office/powerpoint/2012/main" userId="9e7de45da64562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588" autoAdjust="0"/>
  </p:normalViewPr>
  <p:slideViewPr>
    <p:cSldViewPr>
      <p:cViewPr varScale="1">
        <p:scale>
          <a:sx n="67" d="100"/>
          <a:sy n="67" d="100"/>
        </p:scale>
        <p:origin x="108" y="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8FE96-0059-437F-92AA-B674CFD6518C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E9F82-19D3-49EE-94AA-34E50A34E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49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E9F82-19D3-49EE-94AA-34E50A34E5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60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1300" r="-33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im-JeongUng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github.com/MACE00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12" Type="http://schemas.openxmlformats.org/officeDocument/2006/relationships/hyperlink" Target="https://assetstore.unity.com/packages/3d/characters/animals/free-low-polygon-animal-110679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characters/humanoids/character-pack-free-sample-79870" TargetMode="External"/><Relationship Id="rId11" Type="http://schemas.openxmlformats.org/officeDocument/2006/relationships/image" Target="../media/image108.png"/><Relationship Id="rId5" Type="http://schemas.openxmlformats.org/officeDocument/2006/relationships/hyperlink" Target="https://assetstore.unity.com/packages/3d/environments/industrial/low-poly-farm-pack-lite-188100" TargetMode="External"/><Relationship Id="rId10" Type="http://schemas.openxmlformats.org/officeDocument/2006/relationships/hyperlink" Target="https://assetstore.unity.com/packages/3d/environments/urban/cartoon-low-poly-city-pack-lite-166617" TargetMode="External"/><Relationship Id="rId4" Type="http://schemas.openxmlformats.org/officeDocument/2006/relationships/image" Target="../media/image105.png"/><Relationship Id="rId9" Type="http://schemas.openxmlformats.org/officeDocument/2006/relationships/hyperlink" Target="https://assetstore.unity.com/packages/3d/characters/animals/voxel-animals-pack-133366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youtube.com/watch?v=24w8sT4DwZM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pgtd.tistory.com/category/%EB%8F%99%EB%AC%BC%20%EC%86%8C%EB%A6%AC%20%ED%9A%A8%EA%B3%BC%EC%9D%8C/-%20%EC%95%BC%EC%83%9D%EB%8F%99%EB%AC%BC" TargetMode="External"/><Relationship Id="rId4" Type="http://schemas.openxmlformats.org/officeDocument/2006/relationships/hyperlink" Target="https://www.youtube.com/watch?v=wV3jwI_Yhg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RFCvK_KgxNU?feature=oembed" TargetMode="External"/><Relationship Id="rId4" Type="http://schemas.openxmlformats.org/officeDocument/2006/relationships/image" Target="../media/image11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FCvK_KgxNU" TargetMode="External"/><Relationship Id="rId2" Type="http://schemas.openxmlformats.org/officeDocument/2006/relationships/hyperlink" Target="https://github.com/MACE001/Farm_tyco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YDU-WnEv-hzUQTD8x5t5LFgYWLmdraNR/view?usp=shari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03995" y="6267015"/>
            <a:ext cx="2657647" cy="1558191"/>
            <a:chOff x="11603995" y="6267015"/>
            <a:chExt cx="2657647" cy="1558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3995" y="6267015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619" y="0"/>
            <a:ext cx="18240381" cy="728256"/>
            <a:chOff x="47619" y="0"/>
            <a:chExt cx="21866721" cy="7282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7619" y="0"/>
              <a:ext cx="7282558" cy="728256"/>
              <a:chOff x="47619" y="0"/>
              <a:chExt cx="7282558" cy="72825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619" y="0"/>
                <a:ext cx="7282558" cy="72825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330177" y="0"/>
              <a:ext cx="7282558" cy="728256"/>
              <a:chOff x="7330177" y="0"/>
              <a:chExt cx="7282558" cy="72825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330177" y="0"/>
                <a:ext cx="7282558" cy="7282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31782" y="0"/>
              <a:ext cx="7282558" cy="728256"/>
              <a:chOff x="14631782" y="0"/>
              <a:chExt cx="7282558" cy="72825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631782" y="0"/>
                <a:ext cx="7282558" cy="728256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352697" y="6126127"/>
            <a:ext cx="2657647" cy="1558191"/>
            <a:chOff x="352697" y="6126127"/>
            <a:chExt cx="2657647" cy="155819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697" y="6126127"/>
              <a:ext cx="2657647" cy="155819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0334" y="885714"/>
            <a:ext cx="2307676" cy="1353002"/>
            <a:chOff x="1410334" y="885714"/>
            <a:chExt cx="2307676" cy="13530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334" y="885714"/>
              <a:ext cx="2307676" cy="135300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7F8476-5457-40E3-BBF8-B1155327EBAE}"/>
              </a:ext>
            </a:extLst>
          </p:cNvPr>
          <p:cNvGrpSpPr/>
          <p:nvPr/>
        </p:nvGrpSpPr>
        <p:grpSpPr>
          <a:xfrm>
            <a:off x="3186912" y="1473728"/>
            <a:ext cx="11914174" cy="3697685"/>
            <a:chOff x="1549265" y="6109611"/>
            <a:chExt cx="11914174" cy="369768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49265" y="6109611"/>
              <a:ext cx="11914174" cy="3697685"/>
              <a:chOff x="3710241" y="6485455"/>
              <a:chExt cx="8846726" cy="100617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10241" y="6485455"/>
                <a:ext cx="8846726" cy="1006179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700E47-109F-4CF8-AC13-48CB05A3D544}"/>
                </a:ext>
              </a:extLst>
            </p:cNvPr>
            <p:cNvSpPr txBox="1"/>
            <p:nvPr/>
          </p:nvSpPr>
          <p:spPr>
            <a:xfrm>
              <a:off x="3490962" y="6394564"/>
              <a:ext cx="9087744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Farm Tycoon</a:t>
              </a:r>
              <a:endParaRPr lang="ko-KR" altLang="en-US" sz="1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222D00-AEC2-4EFD-AF60-62C29C312CAD}"/>
              </a:ext>
            </a:extLst>
          </p:cNvPr>
          <p:cNvGrpSpPr/>
          <p:nvPr/>
        </p:nvGrpSpPr>
        <p:grpSpPr>
          <a:xfrm>
            <a:off x="5726466" y="4860811"/>
            <a:ext cx="6835068" cy="3458941"/>
            <a:chOff x="3985332" y="1096477"/>
            <a:chExt cx="11086495" cy="580405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575550-F12F-4264-B02C-B21CE0D591A9}"/>
                </a:ext>
              </a:extLst>
            </p:cNvPr>
            <p:cNvGrpSpPr/>
            <p:nvPr/>
          </p:nvGrpSpPr>
          <p:grpSpPr>
            <a:xfrm>
              <a:off x="3985332" y="2764427"/>
              <a:ext cx="10315051" cy="3257033"/>
              <a:chOff x="3985332" y="2764427"/>
              <a:chExt cx="10315051" cy="325703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985332" y="2764427"/>
                <a:ext cx="2868010" cy="2927445"/>
                <a:chOff x="3985332" y="2764427"/>
                <a:chExt cx="2868010" cy="292744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985332" y="2764427"/>
                  <a:ext cx="2868010" cy="292744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6465304" y="3094015"/>
                <a:ext cx="2868010" cy="2927445"/>
                <a:chOff x="6465304" y="3094015"/>
                <a:chExt cx="2868010" cy="2927445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65304" y="3094015"/>
                  <a:ext cx="2868010" cy="292744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951772" y="2764427"/>
                <a:ext cx="2868010" cy="2927445"/>
                <a:chOff x="8951772" y="2764427"/>
                <a:chExt cx="2868010" cy="292744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951772" y="2764427"/>
                  <a:ext cx="2868010" cy="292744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1432373" y="3094015"/>
                <a:ext cx="2868010" cy="2927445"/>
                <a:chOff x="11432373" y="3094015"/>
                <a:chExt cx="2868010" cy="2927445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432373" y="3094015"/>
                  <a:ext cx="2868010" cy="292744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3EE87F0-94BE-4EB3-9899-F95953E0B233}"/>
                </a:ext>
              </a:extLst>
            </p:cNvPr>
            <p:cNvGrpSpPr/>
            <p:nvPr/>
          </p:nvGrpSpPr>
          <p:grpSpPr>
            <a:xfrm>
              <a:off x="4185890" y="1096477"/>
              <a:ext cx="10885937" cy="5804053"/>
              <a:chOff x="4185890" y="1096477"/>
              <a:chExt cx="10885937" cy="580405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4410224" y="1096477"/>
                <a:ext cx="1512954" cy="2278095"/>
                <a:chOff x="4410224" y="1096477"/>
                <a:chExt cx="1512954" cy="227809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840000">
                  <a:off x="4410224" y="1096477"/>
                  <a:ext cx="1512954" cy="2278095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7069673" y="1839815"/>
                <a:ext cx="1659271" cy="1641658"/>
                <a:chOff x="7069673" y="1839815"/>
                <a:chExt cx="1659271" cy="164165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069673" y="1839815"/>
                  <a:ext cx="1659271" cy="1641658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2001919" y="1709084"/>
                <a:ext cx="1375418" cy="2139443"/>
                <a:chOff x="12001919" y="1709084"/>
                <a:chExt cx="1375418" cy="213944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300000">
                  <a:off x="12001919" y="1709084"/>
                  <a:ext cx="1375418" cy="213944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765012" y="1379978"/>
                <a:ext cx="1218905" cy="1994435"/>
                <a:chOff x="9765012" y="1379978"/>
                <a:chExt cx="1218905" cy="1994435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60000">
                  <a:off x="9765012" y="1379978"/>
                  <a:ext cx="1218905" cy="1994435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85890" y="2798545"/>
                <a:ext cx="3421680" cy="3697685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723973" y="3202843"/>
                <a:ext cx="3411116" cy="3697687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05688" y="2798544"/>
                <a:ext cx="3396590" cy="3697687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717497" y="3202839"/>
                <a:ext cx="3354330" cy="36976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E9BDA-8299-4060-9642-7F523BEFA36C}"/>
              </a:ext>
            </a:extLst>
          </p:cNvPr>
          <p:cNvSpPr txBox="1"/>
          <p:nvPr/>
        </p:nvSpPr>
        <p:spPr>
          <a:xfrm>
            <a:off x="8382000" y="297036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손님은 지정된 위치에서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되어 동물들을 구경하고 다시 돌아갑니다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손님은 나갈 때 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원을 지불하고 갑니다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플레이어를 클릭 시 손을 흔들며 인사말을 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손님이 찾아오는 빈도 수는 동물들의 수와 비례합니다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B74C0B-C8E6-44D4-80E6-20A6E4FF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37731"/>
            <a:ext cx="7092186" cy="49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6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>
            <a:extLst>
              <a:ext uri="{FF2B5EF4-FFF2-40B4-BE49-F238E27FC236}">
                <a16:creationId xmlns:a16="http://schemas.microsoft.com/office/drawing/2014/main" id="{F04D0F87-16B1-48E9-A1D1-FB0AC581E2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548" y="-567873"/>
            <a:ext cx="11890290" cy="5888292"/>
          </a:xfrm>
          <a:prstGeom prst="rect">
            <a:avLst/>
          </a:prstGeom>
        </p:spPr>
      </p:pic>
      <p:pic>
        <p:nvPicPr>
          <p:cNvPr id="4" name="bandicam 2021-05-29 01-48-42-946">
            <a:hlinkClick r:id="" action="ppaction://media"/>
            <a:extLst>
              <a:ext uri="{FF2B5EF4-FFF2-40B4-BE49-F238E27FC236}">
                <a16:creationId xmlns:a16="http://schemas.microsoft.com/office/drawing/2014/main" id="{F719D737-4517-4643-8B26-78BF4D994A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4885" y="2376273"/>
            <a:ext cx="1449823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5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1-05-28 13-28-47-298">
            <a:hlinkClick r:id="" action="ppaction://media"/>
            <a:extLst>
              <a:ext uri="{FF2B5EF4-FFF2-40B4-BE49-F238E27FC236}">
                <a16:creationId xmlns:a16="http://schemas.microsoft.com/office/drawing/2014/main" id="{0004E274-68F2-4A79-8BFB-732A1AD290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6390" y="2705100"/>
            <a:ext cx="13035219" cy="5891919"/>
          </a:xfrm>
          <a:prstGeom prst="rect">
            <a:avLst/>
          </a:prstGeom>
        </p:spPr>
      </p:pic>
      <p:pic>
        <p:nvPicPr>
          <p:cNvPr id="9" name="Object 45">
            <a:extLst>
              <a:ext uri="{FF2B5EF4-FFF2-40B4-BE49-F238E27FC236}">
                <a16:creationId xmlns:a16="http://schemas.microsoft.com/office/drawing/2014/main" id="{95179128-514A-4FAE-B236-5413625D134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3838" y="-571500"/>
            <a:ext cx="15700421" cy="588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0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BC275E4-0AED-472C-9EE3-9F454829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57500"/>
            <a:ext cx="6216313" cy="1143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8EDE19-9019-4160-B24C-9DE86A3E4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305300"/>
            <a:ext cx="9955608" cy="4800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2F503D-EC72-4EE6-BB16-5E75940BACA3}"/>
              </a:ext>
            </a:extLst>
          </p:cNvPr>
          <p:cNvSpPr txBox="1"/>
          <p:nvPr/>
        </p:nvSpPr>
        <p:spPr>
          <a:xfrm>
            <a:off x="1295400" y="3968234"/>
            <a:ext cx="28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All_event.cs</a:t>
            </a:r>
            <a:r>
              <a:rPr lang="ko-KR" altLang="en-US" dirty="0"/>
              <a:t>에서 명령 감지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F0F5DD-EE65-4E55-8E63-8ABD12C1B166}"/>
              </a:ext>
            </a:extLst>
          </p:cNvPr>
          <p:cNvSpPr txBox="1"/>
          <p:nvPr/>
        </p:nvSpPr>
        <p:spPr>
          <a:xfrm>
            <a:off x="1295400" y="9105900"/>
            <a:ext cx="22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Livesock.cs</a:t>
            </a:r>
            <a:r>
              <a:rPr lang="ko-KR" altLang="en-US" dirty="0"/>
              <a:t>명령 실행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0FB32D-9CAB-4319-B62F-727874B7A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3731687"/>
            <a:ext cx="9018511" cy="1600328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938777C-04DB-4C62-A278-4B0989F43043}"/>
              </a:ext>
            </a:extLst>
          </p:cNvPr>
          <p:cNvSpPr/>
          <p:nvPr/>
        </p:nvSpPr>
        <p:spPr>
          <a:xfrm rot="20261063">
            <a:off x="4759409" y="5384073"/>
            <a:ext cx="3501208" cy="24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E4B6417-A163-438E-A45B-9A8C1C916FF7}"/>
              </a:ext>
            </a:extLst>
          </p:cNvPr>
          <p:cNvSpPr/>
          <p:nvPr/>
        </p:nvSpPr>
        <p:spPr>
          <a:xfrm rot="9161798" flipV="1">
            <a:off x="4426381" y="4043514"/>
            <a:ext cx="1026734" cy="264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Object 45">
            <a:extLst>
              <a:ext uri="{FF2B5EF4-FFF2-40B4-BE49-F238E27FC236}">
                <a16:creationId xmlns:a16="http://schemas.microsoft.com/office/drawing/2014/main" id="{509C6BDF-DFAD-4BBE-9203-BDA6355007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3838" y="-571500"/>
            <a:ext cx="15700421" cy="588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1-05-28 13-31-13-591">
            <a:hlinkClick r:id="" action="ppaction://media"/>
            <a:extLst>
              <a:ext uri="{FF2B5EF4-FFF2-40B4-BE49-F238E27FC236}">
                <a16:creationId xmlns:a16="http://schemas.microsoft.com/office/drawing/2014/main" id="{065E27FF-A92F-4736-AA4D-A20F614671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2357301"/>
            <a:ext cx="13952009" cy="6306308"/>
          </a:xfrm>
          <a:prstGeom prst="rect">
            <a:avLst/>
          </a:prstGeom>
        </p:spPr>
      </p:pic>
      <p:pic>
        <p:nvPicPr>
          <p:cNvPr id="6" name="Object 46">
            <a:extLst>
              <a:ext uri="{FF2B5EF4-FFF2-40B4-BE49-F238E27FC236}">
                <a16:creationId xmlns:a16="http://schemas.microsoft.com/office/drawing/2014/main" id="{69CE2EAD-6F7A-4EC7-BD6C-289EFD81B42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-605092"/>
            <a:ext cx="17730867" cy="588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46">
            <a:extLst>
              <a:ext uri="{FF2B5EF4-FFF2-40B4-BE49-F238E27FC236}">
                <a16:creationId xmlns:a16="http://schemas.microsoft.com/office/drawing/2014/main" id="{69CE2EAD-6F7A-4EC7-BD6C-289EFD81B4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-605092"/>
            <a:ext cx="17730867" cy="58882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3CE5AA-321D-419A-AC61-12A276B4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314700"/>
            <a:ext cx="12123366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617B3-2D1E-41B1-B588-26D637FB95BB}"/>
              </a:ext>
            </a:extLst>
          </p:cNvPr>
          <p:cNvSpPr txBox="1"/>
          <p:nvPr/>
        </p:nvSpPr>
        <p:spPr>
          <a:xfrm>
            <a:off x="2019300" y="6743700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All_event.cs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라인이 식물을 보유 중이면 삭제</a:t>
            </a:r>
          </a:p>
        </p:txBody>
      </p:sp>
    </p:spTree>
    <p:extLst>
      <p:ext uri="{BB962C8B-B14F-4D97-AF65-F5344CB8AC3E}">
        <p14:creationId xmlns:p14="http://schemas.microsoft.com/office/powerpoint/2010/main" val="1155551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  <p:pic>
        <p:nvPicPr>
          <p:cNvPr id="2" name="bandicam 2021-05-28 13-23-33-070">
            <a:hlinkClick r:id="" action="ppaction://media"/>
            <a:extLst>
              <a:ext uri="{FF2B5EF4-FFF2-40B4-BE49-F238E27FC236}">
                <a16:creationId xmlns:a16="http://schemas.microsoft.com/office/drawing/2014/main" id="{7ACC1360-543A-4741-80D8-E26B820DF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0" y="2628900"/>
            <a:ext cx="13035217" cy="58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1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58DB2-B417-4D13-AF2C-C44445D81AD8}"/>
              </a:ext>
            </a:extLst>
          </p:cNvPr>
          <p:cNvSpPr txBox="1"/>
          <p:nvPr/>
        </p:nvSpPr>
        <p:spPr>
          <a:xfrm>
            <a:off x="3733800" y="7372171"/>
            <a:ext cx="8917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All_event.cs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재료 전체 판매알고리즘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Information </a:t>
            </a:r>
            <a:r>
              <a:rPr lang="en-US" altLang="ko-KR" sz="1800" dirty="0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1: </a:t>
            </a:r>
            <a:r>
              <a:rPr lang="en-US" altLang="ko-KR" sz="1800" dirty="0" err="1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tomatos</a:t>
            </a:r>
            <a:r>
              <a:rPr lang="en-US" altLang="ko-KR" sz="1800" dirty="0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2: cabbages, 3: </a:t>
            </a:r>
            <a:r>
              <a:rPr lang="en-US" altLang="ko-KR" sz="1800" dirty="0" err="1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aggs</a:t>
            </a:r>
            <a:r>
              <a:rPr lang="en-US" altLang="ko-KR" sz="1800" dirty="0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4:milk</a:t>
            </a:r>
          </a:p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All_event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스크립트로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add_all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명령어 전송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플레이어스크립트의 자본 저장 변수 </a:t>
            </a:r>
            <a:r>
              <a:rPr lang="en-US" altLang="ko-KR" sz="18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property_int</a:t>
            </a:r>
            <a:r>
              <a:rPr lang="en-US" altLang="ko-KR" sz="1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[information]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개수 호출 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증감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638566-7DE2-4B4B-B832-3F859300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781300"/>
            <a:ext cx="4369903" cy="4228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9CC130-A034-48A7-80D8-FFE07D999982}"/>
              </a:ext>
            </a:extLst>
          </p:cNvPr>
          <p:cNvSpPr txBox="1"/>
          <p:nvPr/>
        </p:nvSpPr>
        <p:spPr>
          <a:xfrm>
            <a:off x="8991600" y="6591300"/>
            <a:ext cx="770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Menu-Canvas-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sellThing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-tomato-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numTomatoAll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붙은 스크립트 예시</a:t>
            </a:r>
          </a:p>
        </p:txBody>
      </p:sp>
    </p:spTree>
    <p:extLst>
      <p:ext uri="{BB962C8B-B14F-4D97-AF65-F5344CB8AC3E}">
        <p14:creationId xmlns:p14="http://schemas.microsoft.com/office/powerpoint/2010/main" val="3368813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21794C2D-5FEC-4C54-8FC6-9A275EFA10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243002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67A903-A1EF-4688-9740-E06876FB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2357302"/>
            <a:ext cx="13411200" cy="5378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58DB2-B417-4D13-AF2C-C44445D81AD8}"/>
              </a:ext>
            </a:extLst>
          </p:cNvPr>
          <p:cNvSpPr txBox="1"/>
          <p:nvPr/>
        </p:nvSpPr>
        <p:spPr>
          <a:xfrm>
            <a:off x="1524000" y="8115300"/>
            <a:ext cx="16073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판매에 해당되는 물체의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인스펙터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내의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int information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팔 물체의 배열 번호 작성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 </a:t>
            </a:r>
            <a:r>
              <a:rPr lang="en-US" altLang="ko-KR" sz="1800" dirty="0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money, </a:t>
            </a:r>
            <a:r>
              <a:rPr lang="en-US" altLang="ko-KR" sz="1800" dirty="0" err="1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tomatos</a:t>
            </a:r>
            <a:r>
              <a:rPr lang="en-US" altLang="ko-KR" sz="1800" dirty="0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cabbages, </a:t>
            </a:r>
            <a:r>
              <a:rPr lang="en-US" altLang="ko-KR" sz="1800" dirty="0" err="1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aggs</a:t>
            </a:r>
            <a:r>
              <a:rPr lang="en-US" altLang="ko-KR" sz="1800" dirty="0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milk, </a:t>
            </a:r>
            <a:r>
              <a:rPr lang="en-US" altLang="ko-KR" sz="1800" dirty="0" err="1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baby_pig</a:t>
            </a:r>
            <a:r>
              <a:rPr lang="en-US" altLang="ko-KR" sz="1800" dirty="0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1800" dirty="0" err="1">
                <a:solidFill>
                  <a:srgbClr val="008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big_pig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999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7">
            <a:extLst>
              <a:ext uri="{FF2B5EF4-FFF2-40B4-BE49-F238E27FC236}">
                <a16:creationId xmlns:a16="http://schemas.microsoft.com/office/drawing/2014/main" id="{29EFB8EA-3B13-4148-9331-7413279B3A7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548" y="-571500"/>
            <a:ext cx="12312079" cy="5891919"/>
          </a:xfrm>
          <a:prstGeom prst="rect">
            <a:avLst/>
          </a:prstGeom>
        </p:spPr>
      </p:pic>
      <p:pic>
        <p:nvPicPr>
          <p:cNvPr id="2" name="bandicam 2021-05-28 00-18-58-070">
            <a:hlinkClick r:id="" action="ppaction://media"/>
            <a:extLst>
              <a:ext uri="{FF2B5EF4-FFF2-40B4-BE49-F238E27FC236}">
                <a16:creationId xmlns:a16="http://schemas.microsoft.com/office/drawing/2014/main" id="{7534F213-80F2-4730-94B0-FD67568C3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500" y="2171700"/>
            <a:ext cx="14097000" cy="7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453708" y="1979262"/>
            <a:ext cx="8691292" cy="7507638"/>
            <a:chOff x="8716806" y="2273286"/>
            <a:chExt cx="8022014" cy="6934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6806" y="2273286"/>
              <a:ext cx="8022014" cy="69342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4138" y="-394043"/>
            <a:ext cx="9521544" cy="58919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17450" y="630893"/>
            <a:ext cx="932409" cy="1591292"/>
            <a:chOff x="2879185" y="612174"/>
            <a:chExt cx="932409" cy="1591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3378" y="-126966"/>
              <a:ext cx="1866667" cy="31904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9185" y="612174"/>
              <a:ext cx="932409" cy="15912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8088" y="2588169"/>
            <a:ext cx="5980330" cy="5788275"/>
            <a:chOff x="1398088" y="2588169"/>
            <a:chExt cx="5980330" cy="57882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8088" y="2588169"/>
              <a:ext cx="5980330" cy="5788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52276" y="6384915"/>
            <a:ext cx="679005" cy="588048"/>
            <a:chOff x="8970249" y="5740417"/>
            <a:chExt cx="679005" cy="588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70249" y="5740417"/>
              <a:ext cx="679005" cy="5880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48246" y="5543273"/>
            <a:ext cx="679005" cy="588048"/>
            <a:chOff x="8970249" y="4848833"/>
            <a:chExt cx="679005" cy="5880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70249" y="4848833"/>
              <a:ext cx="679005" cy="588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4964" y="4701631"/>
            <a:ext cx="679005" cy="588048"/>
            <a:chOff x="8970249" y="3964952"/>
            <a:chExt cx="679005" cy="5880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70249" y="3964952"/>
              <a:ext cx="679005" cy="5880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23825" y="3859989"/>
            <a:ext cx="679005" cy="588048"/>
            <a:chOff x="8970249" y="3056368"/>
            <a:chExt cx="679005" cy="5880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70249" y="3056368"/>
              <a:ext cx="679005" cy="58804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79593" y="2808376"/>
            <a:ext cx="1917516" cy="109711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205" y="3669035"/>
            <a:ext cx="2391105" cy="10971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60088" y="4529696"/>
            <a:ext cx="3957544" cy="109711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1076" y="5390355"/>
            <a:ext cx="2214345" cy="10971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46784" y="8068196"/>
            <a:ext cx="679005" cy="588048"/>
            <a:chOff x="9127202" y="7738014"/>
            <a:chExt cx="679005" cy="5880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27202" y="7738014"/>
              <a:ext cx="679005" cy="58804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82200" y="7071926"/>
            <a:ext cx="4018496" cy="10971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044965" y="3018347"/>
            <a:ext cx="679005" cy="588048"/>
            <a:chOff x="8970249" y="2355157"/>
            <a:chExt cx="679005" cy="5880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70249" y="2355157"/>
              <a:ext cx="679005" cy="5880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052276" y="7226557"/>
            <a:ext cx="679005" cy="588048"/>
            <a:chOff x="9142857" y="8404097"/>
            <a:chExt cx="679005" cy="58804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142857" y="8404097"/>
              <a:ext cx="679005" cy="58804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0088" y="7932583"/>
            <a:ext cx="3874042" cy="109711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82200" y="6251012"/>
            <a:ext cx="7923833" cy="10573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7">
            <a:extLst>
              <a:ext uri="{FF2B5EF4-FFF2-40B4-BE49-F238E27FC236}">
                <a16:creationId xmlns:a16="http://schemas.microsoft.com/office/drawing/2014/main" id="{29EFB8EA-3B13-4148-9331-7413279B3A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2079" cy="5891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0E101-85CD-44EC-9BF5-25956003BB22}"/>
              </a:ext>
            </a:extLst>
          </p:cNvPr>
          <p:cNvSpPr txBox="1"/>
          <p:nvPr/>
        </p:nvSpPr>
        <p:spPr>
          <a:xfrm>
            <a:off x="11887200" y="2189793"/>
            <a:ext cx="485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농장 부지의 발판에 붙어 있는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Make_farm.cs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195792-2A67-4193-87F5-6FD1B70D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19300"/>
            <a:ext cx="10466624" cy="610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66996E-3B1B-4BF4-880F-76BFE0F39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95" y="8081712"/>
            <a:ext cx="15806809" cy="21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5">
            <a:extLst>
              <a:ext uri="{FF2B5EF4-FFF2-40B4-BE49-F238E27FC236}">
                <a16:creationId xmlns:a16="http://schemas.microsoft.com/office/drawing/2014/main" id="{5CA23D4E-1680-4DEC-82DD-23032F89A7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548" y="-533400"/>
            <a:ext cx="10275304" cy="5891919"/>
          </a:xfrm>
          <a:prstGeom prst="rect">
            <a:avLst/>
          </a:prstGeom>
        </p:spPr>
      </p:pic>
      <p:pic>
        <p:nvPicPr>
          <p:cNvPr id="2" name="bandicam 2021-05-28 22-59-43-334">
            <a:hlinkClick r:id="" action="ppaction://media"/>
            <a:extLst>
              <a:ext uri="{FF2B5EF4-FFF2-40B4-BE49-F238E27FC236}">
                <a16:creationId xmlns:a16="http://schemas.microsoft.com/office/drawing/2014/main" id="{B2715E44-113A-4E72-BA4C-8AD588B7DD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4276" y="2597875"/>
            <a:ext cx="12999447" cy="60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5">
            <a:extLst>
              <a:ext uri="{FF2B5EF4-FFF2-40B4-BE49-F238E27FC236}">
                <a16:creationId xmlns:a16="http://schemas.microsoft.com/office/drawing/2014/main" id="{5CA23D4E-1680-4DEC-82DD-23032F89A7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33400"/>
            <a:ext cx="10275304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1A4D80-7AB5-4B99-A0CA-B259A495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19300"/>
            <a:ext cx="7391400" cy="7901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E293EA-5F8D-44B9-9451-C1707AD4B305}"/>
              </a:ext>
            </a:extLst>
          </p:cNvPr>
          <p:cNvSpPr txBox="1"/>
          <p:nvPr/>
        </p:nvSpPr>
        <p:spPr>
          <a:xfrm>
            <a:off x="9070200" y="2431609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Character_animator.cs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손님 움직임 및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에니메이션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63AEBB-A096-483D-9301-64D40B998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7429500"/>
            <a:ext cx="11633290" cy="133496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7771092-63A6-449C-BAA2-7010627AD061}"/>
              </a:ext>
            </a:extLst>
          </p:cNvPr>
          <p:cNvSpPr/>
          <p:nvPr/>
        </p:nvSpPr>
        <p:spPr>
          <a:xfrm rot="21339195">
            <a:off x="3505055" y="8158709"/>
            <a:ext cx="3501208" cy="24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0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47">
            <a:extLst>
              <a:ext uri="{FF2B5EF4-FFF2-40B4-BE49-F238E27FC236}">
                <a16:creationId xmlns:a16="http://schemas.microsoft.com/office/drawing/2014/main" id="{C1175A06-95C8-4B15-B409-858EB32B02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548" y="-511477"/>
            <a:ext cx="12089609" cy="5891919"/>
          </a:xfrm>
          <a:prstGeom prst="rect">
            <a:avLst/>
          </a:prstGeom>
        </p:spPr>
      </p:pic>
      <p:pic>
        <p:nvPicPr>
          <p:cNvPr id="2" name="bandicam 2021-05-28 23-01-09-754">
            <a:hlinkClick r:id="" action="ppaction://media"/>
            <a:extLst>
              <a:ext uri="{FF2B5EF4-FFF2-40B4-BE49-F238E27FC236}">
                <a16:creationId xmlns:a16="http://schemas.microsoft.com/office/drawing/2014/main" id="{6912ACA8-617B-4D62-9B0F-4D0F4055BC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1307" y="2065742"/>
            <a:ext cx="14165385" cy="662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56C9C-BCA2-4F62-828D-E026BEE2A3A0}"/>
              </a:ext>
            </a:extLst>
          </p:cNvPr>
          <p:cNvSpPr txBox="1"/>
          <p:nvPr/>
        </p:nvSpPr>
        <p:spPr>
          <a:xfrm>
            <a:off x="1916245" y="8877300"/>
            <a:ext cx="1074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 위치 클릭 시 새로운 동물이 나옵니다</a:t>
            </a:r>
          </a:p>
        </p:txBody>
      </p:sp>
    </p:spTree>
    <p:extLst>
      <p:ext uri="{BB962C8B-B14F-4D97-AF65-F5344CB8AC3E}">
        <p14:creationId xmlns:p14="http://schemas.microsoft.com/office/powerpoint/2010/main" val="40941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5">
            <a:extLst>
              <a:ext uri="{FF2B5EF4-FFF2-40B4-BE49-F238E27FC236}">
                <a16:creationId xmlns:a16="http://schemas.microsoft.com/office/drawing/2014/main" id="{3C8CC288-0D8E-4A65-AFDD-0EB9D9C1349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-571501"/>
            <a:ext cx="12905511" cy="5877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40D6F6-0EF8-4C7A-9EBE-1B8E0DA1DC7F}"/>
              </a:ext>
            </a:extLst>
          </p:cNvPr>
          <p:cNvSpPr txBox="1"/>
          <p:nvPr/>
        </p:nvSpPr>
        <p:spPr>
          <a:xfrm>
            <a:off x="2438400" y="2552700"/>
            <a:ext cx="1150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대부분의 클릭 이벤트들을 이 스크립트에서 실행됩니다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Player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ray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쏘고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버튼에 맞을 경우 버튼에 붙은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All_event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스크립트를 실행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사전 정의 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def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불러옵니다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A822C-65B2-46D3-8A69-F77D4EA63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165" y="5282110"/>
            <a:ext cx="11143469" cy="4844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EA841A-4AD3-4BBB-9D8F-666357F33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76" y="3658426"/>
            <a:ext cx="9215410" cy="151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5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0">
            <a:extLst>
              <a:ext uri="{FF2B5EF4-FFF2-40B4-BE49-F238E27FC236}">
                <a16:creationId xmlns:a16="http://schemas.microsoft.com/office/drawing/2014/main" id="{08454E12-82D5-4A6F-8AA4-4A7B6B2D97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9600" y="-571500"/>
            <a:ext cx="10406690" cy="5877197"/>
          </a:xfrm>
          <a:prstGeom prst="rect">
            <a:avLst/>
          </a:prstGeom>
        </p:spPr>
      </p:pic>
      <p:pic>
        <p:nvPicPr>
          <p:cNvPr id="3" name="bandicam 2021-05-28 23-15-29-856">
            <a:hlinkClick r:id="" action="ppaction://media"/>
            <a:extLst>
              <a:ext uri="{FF2B5EF4-FFF2-40B4-BE49-F238E27FC236}">
                <a16:creationId xmlns:a16="http://schemas.microsoft.com/office/drawing/2014/main" id="{0D6094C6-3F9E-45E3-ACD8-10E9D019DD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17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2005" y="2324100"/>
            <a:ext cx="13523989" cy="6329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43055B-A9F0-4DFE-9D73-5E31ACDDE4AB}"/>
              </a:ext>
            </a:extLst>
          </p:cNvPr>
          <p:cNvSpPr txBox="1"/>
          <p:nvPr/>
        </p:nvSpPr>
        <p:spPr>
          <a:xfrm>
            <a:off x="2403776" y="8801100"/>
            <a:ext cx="1377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playerPrefs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농장의 위치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농장 별 보유 동물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농작물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현금과 자본들을 저장해서 재 접속 시에도 내용이 사라지지 않도록 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0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0">
            <a:extLst>
              <a:ext uri="{FF2B5EF4-FFF2-40B4-BE49-F238E27FC236}">
                <a16:creationId xmlns:a16="http://schemas.microsoft.com/office/drawing/2014/main" id="{08454E12-82D5-4A6F-8AA4-4A7B6B2D97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-571500"/>
            <a:ext cx="10406690" cy="58771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F8F3A4-8EEE-415F-B9CB-6BAB5C64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5" y="2184399"/>
            <a:ext cx="9525000" cy="74309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31E30-1153-44DA-88F3-0FBCB963B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26"/>
          <a:stretch/>
        </p:blipFill>
        <p:spPr>
          <a:xfrm>
            <a:off x="8305801" y="3295936"/>
            <a:ext cx="9982200" cy="277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29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47">
            <a:extLst>
              <a:ext uri="{FF2B5EF4-FFF2-40B4-BE49-F238E27FC236}">
                <a16:creationId xmlns:a16="http://schemas.microsoft.com/office/drawing/2014/main" id="{0CD4DC68-8DBE-471B-95E8-BE1D31789E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-546100"/>
            <a:ext cx="14337992" cy="58882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435CC3-93EF-4842-A11C-FD176F690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05" y="5600700"/>
            <a:ext cx="17692590" cy="4193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BE89F1-9A60-4561-825C-93B9AEB636B4}"/>
              </a:ext>
            </a:extLst>
          </p:cNvPr>
          <p:cNvSpPr txBox="1"/>
          <p:nvPr/>
        </p:nvSpPr>
        <p:spPr>
          <a:xfrm>
            <a:off x="319476" y="5001990"/>
            <a:ext cx="1073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Save.cs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PlayerPrefs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정보를 불러옵니다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자산 뿐 아니라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농장 자체나 동물의 수도 불러옵니다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3209AF-990F-4341-B9E7-DAB5CC622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76" y="3116418"/>
            <a:ext cx="6692253" cy="9462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861EC2-3DB5-443F-B09E-36F9A958EC5F}"/>
              </a:ext>
            </a:extLst>
          </p:cNvPr>
          <p:cNvSpPr txBox="1"/>
          <p:nvPr/>
        </p:nvSpPr>
        <p:spPr>
          <a:xfrm>
            <a:off x="319476" y="2417104"/>
            <a:ext cx="5003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PlayerMove.cs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Start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호출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불러옵니다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57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47">
            <a:extLst>
              <a:ext uri="{FF2B5EF4-FFF2-40B4-BE49-F238E27FC236}">
                <a16:creationId xmlns:a16="http://schemas.microsoft.com/office/drawing/2014/main" id="{0CD4DC68-8DBE-471B-95E8-BE1D31789E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-546100"/>
            <a:ext cx="14337992" cy="58882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BE89F1-9A60-4561-825C-93B9AEB636B4}"/>
              </a:ext>
            </a:extLst>
          </p:cNvPr>
          <p:cNvSpPr txBox="1"/>
          <p:nvPr/>
        </p:nvSpPr>
        <p:spPr>
          <a:xfrm>
            <a:off x="1155700" y="1848158"/>
            <a:ext cx="7388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Save.cs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농장의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위치와도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관계 있는 식물의 경우 아래와 같은 과정을 가집니다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084396-5D32-4CE4-A8C8-2912DB60F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981700"/>
            <a:ext cx="11875020" cy="32758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EEF9C6D-EEBA-487E-84FA-42A6F5D18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616892"/>
            <a:ext cx="9465768" cy="31053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0D70B7B-2D46-4D24-A91B-AF2E575355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" t="24439"/>
          <a:stretch/>
        </p:blipFill>
        <p:spPr>
          <a:xfrm>
            <a:off x="9829800" y="2171323"/>
            <a:ext cx="7738733" cy="1281095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1915FCC-FC1F-4E2C-B4EC-9D92045A5C73}"/>
              </a:ext>
            </a:extLst>
          </p:cNvPr>
          <p:cNvSpPr/>
          <p:nvPr/>
        </p:nvSpPr>
        <p:spPr>
          <a:xfrm rot="21102062">
            <a:off x="6356038" y="2868305"/>
            <a:ext cx="3501208" cy="24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048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47">
            <a:extLst>
              <a:ext uri="{FF2B5EF4-FFF2-40B4-BE49-F238E27FC236}">
                <a16:creationId xmlns:a16="http://schemas.microsoft.com/office/drawing/2014/main" id="{0CD4DC68-8DBE-471B-95E8-BE1D31789E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-546100"/>
            <a:ext cx="14337992" cy="58882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BE89F1-9A60-4561-825C-93B9AEB636B4}"/>
              </a:ext>
            </a:extLst>
          </p:cNvPr>
          <p:cNvSpPr txBox="1"/>
          <p:nvPr/>
        </p:nvSpPr>
        <p:spPr>
          <a:xfrm>
            <a:off x="484269" y="2036020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농장에 붙은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All_plant_manage.cs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4F965D1-6D05-4AEE-962C-B21E2CFB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405352"/>
            <a:ext cx="9211037" cy="30218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BBFAC8-9514-46EA-9DC6-9DFE61D4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685836"/>
            <a:ext cx="12757894" cy="23921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E3B934-3EC3-4051-A6E2-1870536CD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8421584"/>
            <a:ext cx="13384231" cy="1781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D2842E-6612-47ED-8067-CFE44D0274E8}"/>
              </a:ext>
            </a:extLst>
          </p:cNvPr>
          <p:cNvSpPr txBox="1"/>
          <p:nvPr/>
        </p:nvSpPr>
        <p:spPr>
          <a:xfrm>
            <a:off x="421680" y="5356804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버튼에 붙어있는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All_event.cs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3DABA-B9CB-4870-8757-88C25B61C078}"/>
              </a:ext>
            </a:extLst>
          </p:cNvPr>
          <p:cNvSpPr txBox="1"/>
          <p:nvPr/>
        </p:nvSpPr>
        <p:spPr>
          <a:xfrm>
            <a:off x="533400" y="8082210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농장스폰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포인트에 붙은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Make_farm.cs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51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557642" y="790959"/>
            <a:ext cx="1134581" cy="1122538"/>
            <a:chOff x="3967583" y="885714"/>
            <a:chExt cx="1134581" cy="11225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9424" y="397079"/>
              <a:ext cx="2276190" cy="2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7583" y="885714"/>
              <a:ext cx="1134581" cy="11225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5600" y="-377268"/>
            <a:ext cx="7241981" cy="589191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B9B93E2-8592-4B83-83C4-81CEA1A4280F}"/>
              </a:ext>
            </a:extLst>
          </p:cNvPr>
          <p:cNvGrpSpPr/>
          <p:nvPr/>
        </p:nvGrpSpPr>
        <p:grpSpPr>
          <a:xfrm>
            <a:off x="3920146" y="2625320"/>
            <a:ext cx="2997583" cy="689788"/>
            <a:chOff x="970000" y="2307799"/>
            <a:chExt cx="2997583" cy="6897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0000" y="2307799"/>
              <a:ext cx="2997583" cy="689788"/>
              <a:chOff x="2114617" y="7207459"/>
              <a:chExt cx="3836029" cy="6897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14617" y="7207459"/>
                <a:ext cx="3836029" cy="689788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E520BF-0397-4AEB-8696-CCC4114C2067}"/>
                </a:ext>
              </a:extLst>
            </p:cNvPr>
            <p:cNvSpPr txBox="1"/>
            <p:nvPr/>
          </p:nvSpPr>
          <p:spPr>
            <a:xfrm>
              <a:off x="1914236" y="2409729"/>
              <a:ext cx="1109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이화준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1E4223-707F-401B-B5E2-9A5CB74111EC}"/>
              </a:ext>
            </a:extLst>
          </p:cNvPr>
          <p:cNvGrpSpPr/>
          <p:nvPr/>
        </p:nvGrpSpPr>
        <p:grpSpPr>
          <a:xfrm>
            <a:off x="10468331" y="2625320"/>
            <a:ext cx="2997583" cy="689788"/>
            <a:chOff x="9215038" y="2318554"/>
            <a:chExt cx="2997583" cy="68978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215038" y="2318554"/>
              <a:ext cx="2997583" cy="689788"/>
              <a:chOff x="7296013" y="7207459"/>
              <a:chExt cx="3836029" cy="68978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96013" y="7207459"/>
                <a:ext cx="3836029" cy="689788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7BA0A4-4ED0-44EA-BCFF-E774E35ECBFB}"/>
                </a:ext>
              </a:extLst>
            </p:cNvPr>
            <p:cNvSpPr txBox="1"/>
            <p:nvPr/>
          </p:nvSpPr>
          <p:spPr>
            <a:xfrm>
              <a:off x="10159274" y="2432615"/>
              <a:ext cx="1109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김정웅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938D52-ED6E-4A7B-A3AD-65135E08A24B}"/>
              </a:ext>
            </a:extLst>
          </p:cNvPr>
          <p:cNvSpPr txBox="1"/>
          <p:nvPr/>
        </p:nvSpPr>
        <p:spPr>
          <a:xfrm>
            <a:off x="3842755" y="3992582"/>
            <a:ext cx="518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20175333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학과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7"/>
              </a:rPr>
              <a:t>https://github.com/MACE001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	</a:t>
            </a: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콘텐츠 기획 및 맵 구성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시작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Scene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손님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스폰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이동 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움직임 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농작물 및 동물 생성 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농작물 및 동물 판매 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농장 구매 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불러오기 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D4B894-9767-4800-BBD0-0C7300DB53D7}"/>
              </a:ext>
            </a:extLst>
          </p:cNvPr>
          <p:cNvSpPr txBox="1"/>
          <p:nvPr/>
        </p:nvSpPr>
        <p:spPr>
          <a:xfrm>
            <a:off x="10515600" y="3992582"/>
            <a:ext cx="5181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20175308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학과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8"/>
              </a:rPr>
              <a:t>https://github.com/Kim-JeongUng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 </a:t>
            </a: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저장기능 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리셋기능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불러오기 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재료 판매 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생성 및 판매 구현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PPT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제작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9">
            <a:extLst>
              <a:ext uri="{FF2B5EF4-FFF2-40B4-BE49-F238E27FC236}">
                <a16:creationId xmlns:a16="http://schemas.microsoft.com/office/drawing/2014/main" id="{0019B816-2004-4844-A4ED-2F789DE2813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2548" y="-552450"/>
            <a:ext cx="11156044" cy="5891919"/>
          </a:xfrm>
          <a:prstGeom prst="rect">
            <a:avLst/>
          </a:prstGeom>
        </p:spPr>
      </p:pic>
      <p:pic>
        <p:nvPicPr>
          <p:cNvPr id="7" name="bandicam 2021-05-29 00-16-36-946">
            <a:hlinkClick r:id="" action="ppaction://media"/>
            <a:extLst>
              <a:ext uri="{FF2B5EF4-FFF2-40B4-BE49-F238E27FC236}">
                <a16:creationId xmlns:a16="http://schemas.microsoft.com/office/drawing/2014/main" id="{26628350-3F51-4305-B2F1-5F6554FA1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2200" y="2247900"/>
            <a:ext cx="13987468" cy="65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9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9">
            <a:extLst>
              <a:ext uri="{FF2B5EF4-FFF2-40B4-BE49-F238E27FC236}">
                <a16:creationId xmlns:a16="http://schemas.microsoft.com/office/drawing/2014/main" id="{0019B816-2004-4844-A4ED-2F789DE281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52450"/>
            <a:ext cx="11156044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ACAA8F-2ABA-4056-9D0F-14C20341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71700"/>
            <a:ext cx="7086600" cy="7925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E148C3-587D-4AC2-9F2A-A697BF79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514456"/>
            <a:ext cx="8077200" cy="458225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094A3A1-B8AA-452E-B210-5D56B5C1A797}"/>
              </a:ext>
            </a:extLst>
          </p:cNvPr>
          <p:cNvSpPr/>
          <p:nvPr/>
        </p:nvSpPr>
        <p:spPr>
          <a:xfrm rot="18903710">
            <a:off x="6068721" y="7684574"/>
            <a:ext cx="3501208" cy="24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A95BC-2C57-442C-8E19-D654D6393ED7}"/>
              </a:ext>
            </a:extLst>
          </p:cNvPr>
          <p:cNvSpPr txBox="1"/>
          <p:nvPr/>
        </p:nvSpPr>
        <p:spPr>
          <a:xfrm>
            <a:off x="927100" y="18023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Save.cs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6B22E-4996-44B8-9168-E1C9FAD7084C}"/>
              </a:ext>
            </a:extLst>
          </p:cNvPr>
          <p:cNvSpPr txBox="1"/>
          <p:nvPr/>
        </p:nvSpPr>
        <p:spPr>
          <a:xfrm>
            <a:off x="9296400" y="506284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Make_farm.cs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185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D3A958-03D2-4A75-B6DF-7B5A58679A08}"/>
              </a:ext>
            </a:extLst>
          </p:cNvPr>
          <p:cNvSpPr txBox="1"/>
          <p:nvPr/>
        </p:nvSpPr>
        <p:spPr>
          <a:xfrm>
            <a:off x="812800" y="876300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총 사용 스크립트 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 21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0D5FF-216C-4F5E-955A-4009CF80D82A}"/>
              </a:ext>
            </a:extLst>
          </p:cNvPr>
          <p:cNvSpPr txBox="1"/>
          <p:nvPr/>
        </p:nvSpPr>
        <p:spPr>
          <a:xfrm>
            <a:off x="812800" y="1698685"/>
            <a:ext cx="3397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Scene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 단일 사용 스크립트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651898-841C-49C9-952F-76900B1698C3}"/>
              </a:ext>
            </a:extLst>
          </p:cNvPr>
          <p:cNvSpPr txBox="1"/>
          <p:nvPr/>
        </p:nvSpPr>
        <p:spPr>
          <a:xfrm>
            <a:off x="4072513" y="7884974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Pig_move.cs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Lion_move.cs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Fox_move.cs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Dragon_move.cs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Cow_move.cs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Chicken_move.cs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8062634-30C1-427D-B5BC-8F6D58633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450157"/>
              </p:ext>
            </p:extLst>
          </p:nvPr>
        </p:nvGraphicFramePr>
        <p:xfrm>
          <a:off x="4072513" y="647700"/>
          <a:ext cx="12192000" cy="2961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38218535"/>
                    </a:ext>
                  </a:extLst>
                </a:gridCol>
                <a:gridCol w="3699887">
                  <a:extLst>
                    <a:ext uri="{9D8B030D-6E8A-4147-A177-3AD203B41FA5}">
                      <a16:colId xmlns:a16="http://schemas.microsoft.com/office/drawing/2014/main" val="606976937"/>
                    </a:ext>
                  </a:extLst>
                </a:gridCol>
                <a:gridCol w="5444113">
                  <a:extLst>
                    <a:ext uri="{9D8B030D-6E8A-4147-A177-3AD203B41FA5}">
                      <a16:colId xmlns:a16="http://schemas.microsoft.com/office/drawing/2014/main" val="35845598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Script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부착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6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Save.cs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Save_Menu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저장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초기화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불러오기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01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PlayerMove.cs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Body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플레이어의 움직임 및 자본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Person_manage.cs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Map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손님의 등장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3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Pig_price.cs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Body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돼지 시세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27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Car_Move.cs</a:t>
                      </a:r>
                      <a:endParaRPr lang="ko-KR" altLang="ko-KR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Car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자동차를 타고 최초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씬으로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움직임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05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Image_slice.cs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시작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시작 씬 뒤쪽 판넬 애니메이션 관리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5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Player_in_main.cs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시작 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시작 씬 애니메이션 및 자동차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683579"/>
                  </a:ext>
                </a:extLst>
              </a:tr>
            </a:tbl>
          </a:graphicData>
        </a:graphic>
      </p:graphicFrame>
      <p:graphicFrame>
        <p:nvGraphicFramePr>
          <p:cNvPr id="15" name="표 9">
            <a:extLst>
              <a:ext uri="{FF2B5EF4-FFF2-40B4-BE49-F238E27FC236}">
                <a16:creationId xmlns:a16="http://schemas.microsoft.com/office/drawing/2014/main" id="{4A97F374-096B-4308-B078-D48C10162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195501"/>
              </p:ext>
            </p:extLst>
          </p:nvPr>
        </p:nvGraphicFramePr>
        <p:xfrm>
          <a:off x="4072513" y="3863915"/>
          <a:ext cx="12192000" cy="3601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38218535"/>
                    </a:ext>
                  </a:extLst>
                </a:gridCol>
                <a:gridCol w="3699887">
                  <a:extLst>
                    <a:ext uri="{9D8B030D-6E8A-4147-A177-3AD203B41FA5}">
                      <a16:colId xmlns:a16="http://schemas.microsoft.com/office/drawing/2014/main" val="606976937"/>
                    </a:ext>
                  </a:extLst>
                </a:gridCol>
                <a:gridCol w="5444113">
                  <a:extLst>
                    <a:ext uri="{9D8B030D-6E8A-4147-A177-3AD203B41FA5}">
                      <a16:colId xmlns:a16="http://schemas.microsoft.com/office/drawing/2014/main" val="35845598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Script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부착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6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All_event.cs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모든 캔버스 내의 버튼역할을 하는 텍스트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이벤트 함수 전달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01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Livestock.cs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Farm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프리팹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동물의 구매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판매 담당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Make_farm.cs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Farmspots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-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농장 부지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Sylinder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농장의 구매 담당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30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Character_animator.cs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Person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프리팹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손님의 움직임 담당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278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All_plant_manage.cs</a:t>
                      </a:r>
                      <a:endParaRPr lang="ko-KR" altLang="ko-KR" dirty="0"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Farm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프리팹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농작물의 구매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판매 담당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05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Cabbage.cs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Cabbage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프리팹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양배추의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생산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5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Tomato.cs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Tomato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프리팹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토마토의 생산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68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Hidden_animal.cs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hidden1,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hidden2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숨겨진 위치 찾을 시 표지판 바꾸기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8767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BE499EE-E017-4C14-8029-CB467889F370}"/>
              </a:ext>
            </a:extLst>
          </p:cNvPr>
          <p:cNvSpPr txBox="1"/>
          <p:nvPr/>
        </p:nvSpPr>
        <p:spPr>
          <a:xfrm>
            <a:off x="825500" y="843090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동물 움직임 스크립트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C3A10-C520-49F1-96B0-A0939C7E6F22}"/>
              </a:ext>
            </a:extLst>
          </p:cNvPr>
          <p:cNvSpPr txBox="1"/>
          <p:nvPr/>
        </p:nvSpPr>
        <p:spPr>
          <a:xfrm>
            <a:off x="812799" y="5203110"/>
            <a:ext cx="3397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Scene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 복수 사용 스크립트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093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CFCDA7A-8BDD-4F09-81A7-BE78F7EC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538748"/>
            <a:ext cx="6978825" cy="21293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F2D16D-6AE3-4B2E-B402-DDC4413C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528519"/>
            <a:ext cx="6896399" cy="2060677"/>
          </a:xfrm>
          <a:prstGeom prst="rect">
            <a:avLst/>
          </a:prstGeom>
        </p:spPr>
      </p:pic>
      <p:pic>
        <p:nvPicPr>
          <p:cNvPr id="4" name="Object 48">
            <a:extLst>
              <a:ext uri="{FF2B5EF4-FFF2-40B4-BE49-F238E27FC236}">
                <a16:creationId xmlns:a16="http://schemas.microsoft.com/office/drawing/2014/main" id="{6CBCA630-F435-4BF4-B0A1-0AE025FFC50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-571500"/>
            <a:ext cx="10979210" cy="58771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12BBAE-E3F5-4631-AAFC-9F49C2824259}"/>
              </a:ext>
            </a:extLst>
          </p:cNvPr>
          <p:cNvSpPr txBox="1"/>
          <p:nvPr/>
        </p:nvSpPr>
        <p:spPr>
          <a:xfrm>
            <a:off x="7716222" y="422759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https://assetstore.unity.com/packages/3d/environments/industrial/low-poly-farm-pack-lite-188100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C8D83-9D25-4DAD-A275-DFE66794E376}"/>
              </a:ext>
            </a:extLst>
          </p:cNvPr>
          <p:cNvSpPr txBox="1"/>
          <p:nvPr/>
        </p:nvSpPr>
        <p:spPr>
          <a:xfrm>
            <a:off x="7716222" y="241383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https://assetstore.unity.com/packages/3d/characters/humanoids/character-pack-free-sample-79870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52924B-5760-4B7A-B153-CB8B6CB9A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2002140"/>
            <a:ext cx="6415574" cy="20606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B6F7AF-A3AB-48B0-AF74-BF3996BC6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458" y="5005624"/>
            <a:ext cx="6539215" cy="2074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E586FA-1430-437C-8AB5-E7D3A37B4493}"/>
              </a:ext>
            </a:extLst>
          </p:cNvPr>
          <p:cNvSpPr txBox="1"/>
          <p:nvPr/>
        </p:nvSpPr>
        <p:spPr>
          <a:xfrm>
            <a:off x="7716222" y="567731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9"/>
              </a:rPr>
              <a:t>https://assetstore.unity.com/packages/3d/characters/animals/voxel-animals-pack-133366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735E8-E5D7-4A3A-8DC5-6FBAC06A7DA0}"/>
              </a:ext>
            </a:extLst>
          </p:cNvPr>
          <p:cNvSpPr txBox="1"/>
          <p:nvPr/>
        </p:nvSpPr>
        <p:spPr>
          <a:xfrm>
            <a:off x="7716222" y="687078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0"/>
              </a:rPr>
              <a:t>https://assetstore.unity.com/packages/3d/environments/urban/cartoon-low-poly-city-pack-lite-166617</a:t>
            </a:r>
            <a:endParaRPr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04B688-CA3F-4A84-8FBE-AC4F79F37B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458" y="8679787"/>
            <a:ext cx="4105848" cy="12384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7FE38A-0B7D-4709-9578-E300EAE33F39}"/>
              </a:ext>
            </a:extLst>
          </p:cNvPr>
          <p:cNvSpPr txBox="1"/>
          <p:nvPr/>
        </p:nvSpPr>
        <p:spPr>
          <a:xfrm>
            <a:off x="7716222" y="887427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2"/>
              </a:rPr>
              <a:t>https://assetstore.unity.com/packages/3d/characters/animals/free-low-polygon-animal-110679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2345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8">
            <a:extLst>
              <a:ext uri="{FF2B5EF4-FFF2-40B4-BE49-F238E27FC236}">
                <a16:creationId xmlns:a16="http://schemas.microsoft.com/office/drawing/2014/main" id="{6CBCA630-F435-4BF4-B0A1-0AE025FFC5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-571500"/>
            <a:ext cx="10979210" cy="58771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F930E1-2EC5-4172-A594-67D475A48B7B}"/>
              </a:ext>
            </a:extLst>
          </p:cNvPr>
          <p:cNvSpPr txBox="1"/>
          <p:nvPr/>
        </p:nvSpPr>
        <p:spPr>
          <a:xfrm>
            <a:off x="8077200" y="3009900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https://www.youtube.com/watch?v=24w8sT4DwZM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FE860-450E-4DFD-9D1E-C72F16BF0B7C}"/>
              </a:ext>
            </a:extLst>
          </p:cNvPr>
          <p:cNvSpPr txBox="1"/>
          <p:nvPr/>
        </p:nvSpPr>
        <p:spPr>
          <a:xfrm>
            <a:off x="8077200" y="4272098"/>
            <a:ext cx="624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https://www.youtube.com/watch?v=wV3jwI_Yhgg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https://pgtd.tistory.com/category/%EB%8F%99%EB%AC%BC%20%EC%86%8C%EB%A6%AC%20%ED%9A%A8%EA%B3%BC%EC%9D%8C/-%20%EC%95%BC%EC%83%9D%EB%8F%99%EB%AC%BC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1E65B-5B3D-4B5F-9FB5-F6FA09E50693}"/>
              </a:ext>
            </a:extLst>
          </p:cNvPr>
          <p:cNvSpPr txBox="1"/>
          <p:nvPr/>
        </p:nvSpPr>
        <p:spPr>
          <a:xfrm>
            <a:off x="4780002" y="30421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배경음악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38DB4-28A5-459E-81E9-DE694CB76A71}"/>
              </a:ext>
            </a:extLst>
          </p:cNvPr>
          <p:cNvSpPr txBox="1"/>
          <p:nvPr/>
        </p:nvSpPr>
        <p:spPr>
          <a:xfrm>
            <a:off x="4895418" y="45060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효과음</a:t>
            </a: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7D389D3A-6732-459C-97A1-D211FBC7A835}"/>
              </a:ext>
            </a:extLst>
          </p:cNvPr>
          <p:cNvGrpSpPr/>
          <p:nvPr/>
        </p:nvGrpSpPr>
        <p:grpSpPr>
          <a:xfrm>
            <a:off x="3200400" y="2665564"/>
            <a:ext cx="1134581" cy="1122538"/>
            <a:chOff x="3967583" y="885714"/>
            <a:chExt cx="1134581" cy="1122538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A72E5679-5534-4054-A5C9-6EC6033C0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9424" y="397079"/>
              <a:ext cx="2276190" cy="2247619"/>
            </a:xfrm>
            <a:prstGeom prst="rect">
              <a:avLst/>
            </a:prstGeom>
          </p:spPr>
        </p:pic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B2BD8480-1CA6-4964-BBE7-F0436497E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7583" y="885714"/>
              <a:ext cx="1134581" cy="1122538"/>
            </a:xfrm>
            <a:prstGeom prst="rect">
              <a:avLst/>
            </a:prstGeom>
          </p:spPr>
        </p:pic>
      </p:grpSp>
      <p:pic>
        <p:nvPicPr>
          <p:cNvPr id="11" name="Object 17">
            <a:extLst>
              <a:ext uri="{FF2B5EF4-FFF2-40B4-BE49-F238E27FC236}">
                <a16:creationId xmlns:a16="http://schemas.microsoft.com/office/drawing/2014/main" id="{DC7B8839-1042-4857-87BE-F6796E4FD5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1540000">
            <a:off x="3331306" y="4277371"/>
            <a:ext cx="751482" cy="11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60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6">
            <a:extLst>
              <a:ext uri="{FF2B5EF4-FFF2-40B4-BE49-F238E27FC236}">
                <a16:creationId xmlns:a16="http://schemas.microsoft.com/office/drawing/2014/main" id="{78DA567C-0E31-471B-A226-30D2D8C3D5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-571500"/>
            <a:ext cx="11372374" cy="5877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0D1AC2-C781-4C0E-A1B6-A3CC3369E2C7}"/>
              </a:ext>
            </a:extLst>
          </p:cNvPr>
          <p:cNvSpPr txBox="1"/>
          <p:nvPr/>
        </p:nvSpPr>
        <p:spPr>
          <a:xfrm>
            <a:off x="2875002" y="32290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이화준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0D67A4-E42A-4161-B52D-2558D47057BC}"/>
              </a:ext>
            </a:extLst>
          </p:cNvPr>
          <p:cNvSpPr txBox="1"/>
          <p:nvPr/>
        </p:nvSpPr>
        <p:spPr>
          <a:xfrm>
            <a:off x="2856011" y="63830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김정웅</a:t>
            </a:r>
          </a:p>
        </p:txBody>
      </p:sp>
      <p:pic>
        <p:nvPicPr>
          <p:cNvPr id="10" name="Object 17">
            <a:extLst>
              <a:ext uri="{FF2B5EF4-FFF2-40B4-BE49-F238E27FC236}">
                <a16:creationId xmlns:a16="http://schemas.microsoft.com/office/drawing/2014/main" id="{3072F6A0-0F38-4D81-B0B6-6DA40C6BE02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540000">
            <a:off x="1381915" y="6158044"/>
            <a:ext cx="751482" cy="1188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4AFA0-6E05-4858-9BFC-56F7C880AC1F}"/>
              </a:ext>
            </a:extLst>
          </p:cNvPr>
          <p:cNvSpPr txBox="1"/>
          <p:nvPr/>
        </p:nvSpPr>
        <p:spPr>
          <a:xfrm>
            <a:off x="4039463" y="2800171"/>
            <a:ext cx="13651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많은 양의 오브젝트와 스크립트를 짜려고 하다 보니 나중에 수정하더라도 유지가 쉽게 만들고 싶었는데 그렇지 못했습니다</a:t>
            </a:r>
            <a:r>
              <a:rPr lang="en-US" altLang="ko-KR" dirty="0"/>
              <a:t>.                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데이터 저장을 생각하지 않고 게임제작을 하다 보니 나중에 스크립트가 정돈되지 못한 부분이 아쉬웠습니다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구매하는 메뉴판의 캔버스의 </a:t>
            </a:r>
            <a:r>
              <a:rPr lang="en-US" altLang="ko-KR" dirty="0"/>
              <a:t>text</a:t>
            </a:r>
            <a:r>
              <a:rPr lang="ko-KR" altLang="en-US" dirty="0"/>
              <a:t>들이 떠있는데 옆에서 봤을 때 티가 나서 아쉬웠습니다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동물들과 손님의 움직임을 자연스럽게 하고 싶었지만 그렇게 하지 못했습니다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F3539-CF5B-4E7F-82BF-F2CB32D5985F}"/>
              </a:ext>
            </a:extLst>
          </p:cNvPr>
          <p:cNvSpPr txBox="1"/>
          <p:nvPr/>
        </p:nvSpPr>
        <p:spPr>
          <a:xfrm>
            <a:off x="3995072" y="6305371"/>
            <a:ext cx="12976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최초 기획했던 멀티 인디언 포커 게임에 포톤 사용하는 부분에 한계가 있어 중도 포기하고 새롭게 시작하게 되어 아쉽습니다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데이터를 저장하는 스크립트가 여러 스크립트로 이어지다 보니 가독성이 많이 떨어져서 아쉬웠습니다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많은 양의 스크립트가 있고</a:t>
            </a:r>
            <a:r>
              <a:rPr lang="en-US" altLang="ko-KR" dirty="0"/>
              <a:t>, </a:t>
            </a:r>
            <a:r>
              <a:rPr lang="ko-KR" altLang="en-US" dirty="0"/>
              <a:t>게임 오브젝트도 많아서 각각 어떤 스크립트가 붙어있는지 헷갈렸습니다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단순히 </a:t>
            </a:r>
            <a:r>
              <a:rPr lang="en-US" altLang="ko-KR" dirty="0" err="1"/>
              <a:t>PlayerPrefs</a:t>
            </a:r>
            <a:r>
              <a:rPr lang="ko-KR" altLang="en-US" dirty="0"/>
              <a:t>에 </a:t>
            </a:r>
            <a:r>
              <a:rPr lang="en-US" altLang="ko-KR" dirty="0"/>
              <a:t>int</a:t>
            </a:r>
            <a:r>
              <a:rPr lang="ko-KR" altLang="en-US" dirty="0"/>
              <a:t>형 데이터만 저장 하는게 아닌 </a:t>
            </a:r>
            <a:r>
              <a:rPr lang="ko-KR" altLang="en-US" dirty="0" err="1"/>
              <a:t>게임오브젝트를</a:t>
            </a:r>
            <a:r>
              <a:rPr lang="ko-KR" altLang="en-US" dirty="0"/>
              <a:t> 다시 불러온다는 알고리즘을 구현하기 어려웠습니다</a:t>
            </a:r>
            <a:r>
              <a:rPr lang="en-US" altLang="ko-KR" dirty="0"/>
              <a:t>. </a:t>
            </a:r>
          </a:p>
        </p:txBody>
      </p:sp>
      <p:pic>
        <p:nvPicPr>
          <p:cNvPr id="12" name="Object 14">
            <a:extLst>
              <a:ext uri="{FF2B5EF4-FFF2-40B4-BE49-F238E27FC236}">
                <a16:creationId xmlns:a16="http://schemas.microsoft.com/office/drawing/2014/main" id="{4B88747E-B171-4F68-82C4-4DE5003A83A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300000">
            <a:off x="1333668" y="2591506"/>
            <a:ext cx="847976" cy="127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4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Object 49">
            <a:extLst>
              <a:ext uri="{FF2B5EF4-FFF2-40B4-BE49-F238E27FC236}">
                <a16:creationId xmlns:a16="http://schemas.microsoft.com/office/drawing/2014/main" id="{4915AFE6-4FB9-43C5-963D-B6D7FF7328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-1104900"/>
            <a:ext cx="10786681" cy="5877197"/>
          </a:xfrm>
          <a:prstGeom prst="rect">
            <a:avLst/>
          </a:prstGeom>
        </p:spPr>
      </p:pic>
      <p:pic>
        <p:nvPicPr>
          <p:cNvPr id="4" name="온라인 미디어 3" title="Unity 게임제작 Farm Tycoon 농장 타이쿤게임">
            <a:hlinkClick r:id="" action="ppaction://media"/>
            <a:extLst>
              <a:ext uri="{FF2B5EF4-FFF2-40B4-BE49-F238E27FC236}">
                <a16:creationId xmlns:a16="http://schemas.microsoft.com/office/drawing/2014/main" id="{B905698D-5DBE-4178-BDD2-530D1236DE4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15318" y="1824173"/>
            <a:ext cx="12743363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DD3A2-B323-4E80-8C02-FC71C280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4057650"/>
            <a:ext cx="9448800" cy="2171700"/>
          </a:xfrm>
        </p:spPr>
        <p:txBody>
          <a:bodyPr>
            <a:normAutofit/>
          </a:bodyPr>
          <a:lstStyle/>
          <a:p>
            <a:r>
              <a:rPr lang="ko-KR" altLang="en-US" sz="8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8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8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F2291-2008-4C22-AA9F-238536109B03}"/>
              </a:ext>
            </a:extLst>
          </p:cNvPr>
          <p:cNvSpPr txBox="1"/>
          <p:nvPr/>
        </p:nvSpPr>
        <p:spPr>
          <a:xfrm>
            <a:off x="9296400" y="8496300"/>
            <a:ext cx="4292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소스코드 및 </a:t>
            </a:r>
            <a:r>
              <a:rPr lang="ko-KR" altLang="en-US" dirty="0" err="1"/>
              <a:t>커밋</a:t>
            </a:r>
            <a:r>
              <a:rPr lang="ko-KR" altLang="en-US" dirty="0"/>
              <a:t> 확인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https://github.com/MACE001/Farm_tycoon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C3D9F-9C1A-4F68-8A88-0A2BC050975A}"/>
              </a:ext>
            </a:extLst>
          </p:cNvPr>
          <p:cNvSpPr txBox="1"/>
          <p:nvPr/>
        </p:nvSpPr>
        <p:spPr>
          <a:xfrm>
            <a:off x="9296399" y="7734300"/>
            <a:ext cx="31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최종영상 확인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https://youtu.be/RFCvK_KgxNU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51539-7464-4CAD-8C1F-9E011A9DD041}"/>
              </a:ext>
            </a:extLst>
          </p:cNvPr>
          <p:cNvSpPr txBox="1"/>
          <p:nvPr/>
        </p:nvSpPr>
        <p:spPr>
          <a:xfrm>
            <a:off x="9296399" y="6977271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최종 앱 다운로드 </a:t>
            </a:r>
            <a:endParaRPr lang="en-US" altLang="ko-KR" dirty="0"/>
          </a:p>
          <a:p>
            <a:r>
              <a:rPr lang="ko-KR" altLang="en-US" dirty="0">
                <a:hlinkClick r:id="rId4"/>
              </a:rPr>
              <a:t>https://drive.google.com/file/d/1YDU-WnEv-hzUQTD8x5t5LFgYWLmdraNR/view?usp=sharing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918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203953" y="2988085"/>
            <a:ext cx="4554520" cy="689788"/>
            <a:chOff x="1203953" y="2988085"/>
            <a:chExt cx="4554520" cy="6897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953" y="2988085"/>
              <a:ext cx="4554520" cy="6897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5556" y="-282511"/>
            <a:ext cx="12050252" cy="5891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44196" y="2988085"/>
            <a:ext cx="4616371" cy="689788"/>
            <a:chOff x="6844196" y="2988085"/>
            <a:chExt cx="4616371" cy="689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4196" y="2988085"/>
              <a:ext cx="4616371" cy="689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63747" y="2925616"/>
            <a:ext cx="4469656" cy="689788"/>
            <a:chOff x="12463747" y="2925616"/>
            <a:chExt cx="4469656" cy="689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3747" y="2925616"/>
              <a:ext cx="4469656" cy="689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58473" y="672183"/>
            <a:ext cx="894007" cy="1462821"/>
            <a:chOff x="5058536" y="771291"/>
            <a:chExt cx="894007" cy="14628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9270" y="96311"/>
              <a:ext cx="1790476" cy="29333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8536" y="771291"/>
              <a:ext cx="894007" cy="14628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2102" y="4175017"/>
            <a:ext cx="4616371" cy="3559283"/>
            <a:chOff x="1142102" y="4175017"/>
            <a:chExt cx="4616371" cy="46260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102" y="4175017"/>
              <a:ext cx="4616371" cy="46260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34672" y="4175017"/>
            <a:ext cx="4616371" cy="3559283"/>
            <a:chOff x="6834672" y="4175017"/>
            <a:chExt cx="4616371" cy="46260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4672" y="4175017"/>
              <a:ext cx="4616371" cy="46260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63747" y="4175017"/>
            <a:ext cx="4616371" cy="3559283"/>
            <a:chOff x="12463747" y="4175017"/>
            <a:chExt cx="4616371" cy="46260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63747" y="4175017"/>
              <a:ext cx="4616371" cy="462603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4B49CD-AAE5-455D-96A7-F0B25E19DA84}"/>
              </a:ext>
            </a:extLst>
          </p:cNvPr>
          <p:cNvSpPr txBox="1"/>
          <p:nvPr/>
        </p:nvSpPr>
        <p:spPr>
          <a:xfrm>
            <a:off x="1411765" y="5580239"/>
            <a:ext cx="4061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주말농장에 로망이 있는 사람들을 위한 가상현실에서의 힐링 게임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3BB796-6A08-4B40-894B-DAB4AC99EF7E}"/>
              </a:ext>
            </a:extLst>
          </p:cNvPr>
          <p:cNvSpPr txBox="1"/>
          <p:nvPr/>
        </p:nvSpPr>
        <p:spPr>
          <a:xfrm>
            <a:off x="2727931" y="3131591"/>
            <a:ext cx="1506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의도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1D30D-E927-4144-B53F-70CF5FEEF2C9}"/>
              </a:ext>
            </a:extLst>
          </p:cNvPr>
          <p:cNvSpPr txBox="1"/>
          <p:nvPr/>
        </p:nvSpPr>
        <p:spPr>
          <a:xfrm>
            <a:off x="7605140" y="5754603"/>
            <a:ext cx="3094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인칭 농장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타이쿤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2D0CCD-B720-4F1E-9D41-B7EF18EF129B}"/>
              </a:ext>
            </a:extLst>
          </p:cNvPr>
          <p:cNvSpPr txBox="1"/>
          <p:nvPr/>
        </p:nvSpPr>
        <p:spPr>
          <a:xfrm>
            <a:off x="8389575" y="3081444"/>
            <a:ext cx="1506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유형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00278B-406B-4889-B055-28667CE0323F}"/>
              </a:ext>
            </a:extLst>
          </p:cNvPr>
          <p:cNvSpPr txBox="1"/>
          <p:nvPr/>
        </p:nvSpPr>
        <p:spPr>
          <a:xfrm>
            <a:off x="12937558" y="5446826"/>
            <a:ext cx="38695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동물을 기르고 식물을 재배하여 더 큰 농장을 만드는 성장형 게임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B90F49-0DC3-4208-91DC-86DDC864CC71}"/>
              </a:ext>
            </a:extLst>
          </p:cNvPr>
          <p:cNvSpPr txBox="1"/>
          <p:nvPr/>
        </p:nvSpPr>
        <p:spPr>
          <a:xfrm>
            <a:off x="13945293" y="3053371"/>
            <a:ext cx="1506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요약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47">
            <a:extLst>
              <a:ext uri="{FF2B5EF4-FFF2-40B4-BE49-F238E27FC236}">
                <a16:creationId xmlns:a16="http://schemas.microsoft.com/office/drawing/2014/main" id="{08BDABF7-33CC-4030-9B2A-2CF59088A02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-495300"/>
            <a:ext cx="10781615" cy="5877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D95DC-6E80-4370-BBCE-9D0893BBDADF}"/>
              </a:ext>
            </a:extLst>
          </p:cNvPr>
          <p:cNvSpPr txBox="1"/>
          <p:nvPr/>
        </p:nvSpPr>
        <p:spPr>
          <a:xfrm>
            <a:off x="4242393" y="7230770"/>
            <a:ext cx="952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카드보드를 사용하며 이벤트 클릭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손님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히든장소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제외하고는 보는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방향 클릭 시 보는 방향으로 이동하고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더블클릭 시 좌측 캔버스에서 나의 보유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머니와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아이템들을 볼 수 있습니다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1006">
            <a:extLst>
              <a:ext uri="{FF2B5EF4-FFF2-40B4-BE49-F238E27FC236}">
                <a16:creationId xmlns:a16="http://schemas.microsoft.com/office/drawing/2014/main" id="{571421C2-9122-48A6-B626-7F40B9A6091F}"/>
              </a:ext>
            </a:extLst>
          </p:cNvPr>
          <p:cNvGrpSpPr/>
          <p:nvPr/>
        </p:nvGrpSpPr>
        <p:grpSpPr>
          <a:xfrm>
            <a:off x="4648200" y="522234"/>
            <a:ext cx="932409" cy="1591292"/>
            <a:chOff x="2879185" y="612174"/>
            <a:chExt cx="932409" cy="1591292"/>
          </a:xfrm>
        </p:grpSpPr>
        <p:pic>
          <p:nvPicPr>
            <p:cNvPr id="5" name="Object 17">
              <a:extLst>
                <a:ext uri="{FF2B5EF4-FFF2-40B4-BE49-F238E27FC236}">
                  <a16:creationId xmlns:a16="http://schemas.microsoft.com/office/drawing/2014/main" id="{1B0A03B2-3BBF-4B89-B6E4-B3F85EA88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3378" y="-126966"/>
              <a:ext cx="1866667" cy="3190476"/>
            </a:xfrm>
            <a:prstGeom prst="rect">
              <a:avLst/>
            </a:prstGeom>
          </p:spPr>
        </p:pic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28D39D34-06E8-42FC-9CE5-D03552CE4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9185" y="612174"/>
              <a:ext cx="932409" cy="1591292"/>
            </a:xfrm>
            <a:prstGeom prst="rect">
              <a:avLst/>
            </a:prstGeom>
          </p:spPr>
        </p:pic>
      </p:grpSp>
      <p:pic>
        <p:nvPicPr>
          <p:cNvPr id="3" name="bandicam 2021-05-28 22-17-07-316">
            <a:hlinkClick r:id="" action="ppaction://media"/>
            <a:extLst>
              <a:ext uri="{FF2B5EF4-FFF2-40B4-BE49-F238E27FC236}">
                <a16:creationId xmlns:a16="http://schemas.microsoft.com/office/drawing/2014/main" id="{2271CEFF-1925-4C56-88D1-2750A42F1C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14800" y="2443298"/>
            <a:ext cx="9525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15CC32-4B82-4E96-92F9-8373BE0A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548" y="2400300"/>
            <a:ext cx="3096057" cy="25530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C436D8-FAD3-4A05-BFC5-D411CD892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548" y="5491869"/>
            <a:ext cx="3819525" cy="28003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90FBEF-2771-4262-9C08-F6573AC336E9}"/>
              </a:ext>
            </a:extLst>
          </p:cNvPr>
          <p:cNvSpPr txBox="1"/>
          <p:nvPr/>
        </p:nvSpPr>
        <p:spPr>
          <a:xfrm>
            <a:off x="5246377" y="50159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닭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9A8CA-2F99-498B-810E-76DC4FA19E99}"/>
              </a:ext>
            </a:extLst>
          </p:cNvPr>
          <p:cNvSpPr txBox="1"/>
          <p:nvPr/>
        </p:nvSpPr>
        <p:spPr>
          <a:xfrm>
            <a:off x="5373912" y="83987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9EB3B9-913A-4456-AFF8-3731A264CFFA}"/>
              </a:ext>
            </a:extLst>
          </p:cNvPr>
          <p:cNvSpPr txBox="1"/>
          <p:nvPr/>
        </p:nvSpPr>
        <p:spPr>
          <a:xfrm>
            <a:off x="8788541" y="2400300"/>
            <a:ext cx="701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닭은 일정 시간마다 달걀을 낳습니다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달걀은 만물상에서 판매할 수 있습니다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우리에 부딪히면 닭이 울음소리를 냅니다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농장마다 최대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마리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9DD977-532A-4E2B-B564-FD6C6BB58BEA}"/>
              </a:ext>
            </a:extLst>
          </p:cNvPr>
          <p:cNvSpPr txBox="1"/>
          <p:nvPr/>
        </p:nvSpPr>
        <p:spPr>
          <a:xfrm>
            <a:off x="8866277" y="5626541"/>
            <a:ext cx="701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소은 일정 시간마다 우유를 생산합니다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우유는 만물상에서 판매할 수 있습니다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우리에 부딪히면 소가 울음소리를 냅니다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농장마다 최대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마리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86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5D7A8E-7948-4F20-8307-4DAFC8FC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248" y="2461927"/>
            <a:ext cx="3456250" cy="26815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B56C38-5306-4A99-A809-4A84A33A0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757" y="5804781"/>
            <a:ext cx="4995232" cy="3019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A737A-9E5C-432D-B0EE-D2F892787509}"/>
              </a:ext>
            </a:extLst>
          </p:cNvPr>
          <p:cNvSpPr txBox="1"/>
          <p:nvPr/>
        </p:nvSpPr>
        <p:spPr>
          <a:xfrm>
            <a:off x="8382000" y="4220170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돼지의 가격은 일정 시간마다 변합니다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돼지에게 양배추를 먹이면 돼지의 사이즈가 커집니다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돼지가 모두 성장하면 큰 돼지 금액으로 차액을 남겨 판매할 수 있습니다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농장마다 최대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마리</a:t>
            </a: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73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567579-D7F5-42E0-AE82-246A1606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095500"/>
            <a:ext cx="2916025" cy="2209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C57BF3-C910-4BA0-853A-CD4B81B65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663537"/>
            <a:ext cx="2971800" cy="23849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9E7DE9-772D-428F-8633-1E038D78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050" y="7406737"/>
            <a:ext cx="2681319" cy="2384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E9BDA-8299-4060-9642-7F523BEFA36C}"/>
              </a:ext>
            </a:extLst>
          </p:cNvPr>
          <p:cNvSpPr txBox="1"/>
          <p:nvPr/>
        </p:nvSpPr>
        <p:spPr>
          <a:xfrm>
            <a:off x="7751977" y="2738735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사자는 특별한 위치를 클릭하면 구매 할 수 있게 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사자는 매 초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원씩 돈을 받습니다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우리에 부딪히면 사자가 울음소리를 냅니다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마리</a:t>
            </a:r>
          </a:p>
          <a:p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FBA9F8-D4D2-4BC8-AAB7-4477E8C4ADFD}"/>
              </a:ext>
            </a:extLst>
          </p:cNvPr>
          <p:cNvSpPr txBox="1"/>
          <p:nvPr/>
        </p:nvSpPr>
        <p:spPr>
          <a:xfrm>
            <a:off x="7696202" y="5244219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여우는 특별한 위치를 클릭하면 구매 할 수 있게 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동물들은 손님들을 그 중 여우는 훨씬 더 많이 손님을 데려올 수 있습니다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CD1BA0-EDA7-46FB-978D-CCE02E284F57}"/>
              </a:ext>
            </a:extLst>
          </p:cNvPr>
          <p:cNvSpPr txBox="1"/>
          <p:nvPr/>
        </p:nvSpPr>
        <p:spPr>
          <a:xfrm>
            <a:off x="7751977" y="7749703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드래곤은 매 접속시간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분당 한 마리 씩 받습니다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드래곤은 따로 구매할 수 없고 판매만 할 수 있으며 랜덤 한 금액을 받고 판매 할 수 있습니다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생성될 때 울음소리를 냅니다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마리</a:t>
            </a:r>
          </a:p>
        </p:txBody>
      </p:sp>
    </p:spTree>
    <p:extLst>
      <p:ext uri="{BB962C8B-B14F-4D97-AF65-F5344CB8AC3E}">
        <p14:creationId xmlns:p14="http://schemas.microsoft.com/office/powerpoint/2010/main" val="92200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8">
            <a:extLst>
              <a:ext uri="{FF2B5EF4-FFF2-40B4-BE49-F238E27FC236}">
                <a16:creationId xmlns:a16="http://schemas.microsoft.com/office/drawing/2014/main" id="{095644E4-395F-4750-9826-2CDB4F52AE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2548" y="-571500"/>
            <a:ext cx="12311063" cy="5891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BE9BDA-8299-4060-9642-7F523BEFA36C}"/>
              </a:ext>
            </a:extLst>
          </p:cNvPr>
          <p:cNvSpPr txBox="1"/>
          <p:nvPr/>
        </p:nvSpPr>
        <p:spPr>
          <a:xfrm>
            <a:off x="8839200" y="3847914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텃밭에서는 토마토와 양배추를 기를 수 있습니다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토마토는 만물상에서 판매가 가능하고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양배추는 돼지의 먹이로 이용됩니다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159C12-77B3-4FA9-831D-7ED5FF08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31" y="3847914"/>
            <a:ext cx="7569724" cy="405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51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1244</Words>
  <Application>Microsoft Office PowerPoint</Application>
  <PresentationFormat>사용자 지정</PresentationFormat>
  <Paragraphs>184</Paragraphs>
  <Slides>37</Slides>
  <Notes>1</Notes>
  <HiddenSlides>0</HiddenSlides>
  <MMClips>11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HY헤드라인M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75</cp:revision>
  <dcterms:created xsi:type="dcterms:W3CDTF">2021-05-27T21:49:26Z</dcterms:created>
  <dcterms:modified xsi:type="dcterms:W3CDTF">2022-01-12T05:38:34Z</dcterms:modified>
</cp:coreProperties>
</file>